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12"/>
  </p:notesMasterIdLst>
  <p:sldIdLst>
    <p:sldId id="256" r:id="rId3"/>
    <p:sldId id="390" r:id="rId4"/>
    <p:sldId id="406" r:id="rId5"/>
    <p:sldId id="405" r:id="rId6"/>
    <p:sldId id="407" r:id="rId7"/>
    <p:sldId id="408" r:id="rId8"/>
    <p:sldId id="409" r:id="rId9"/>
    <p:sldId id="410" r:id="rId10"/>
    <p:sldId id="278" r:id="rId1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26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48" autoAdjust="0"/>
    <p:restoredTop sz="74583" autoAdjust="0"/>
  </p:normalViewPr>
  <p:slideViewPr>
    <p:cSldViewPr>
      <p:cViewPr varScale="1">
        <p:scale>
          <a:sx n="66" d="100"/>
          <a:sy n="66" d="100"/>
        </p:scale>
        <p:origin x="1733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D6A55B-0B0C-48BE-ACB9-8BC4F137FFF3}" type="datetimeFigureOut">
              <a:rPr lang="zh-CN" altLang="en-US" smtClean="0"/>
              <a:t>2017/12/7 Thursday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7C9746-1040-4D60-8B0E-E2F7B35B42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531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fld id="{39F092FB-1F71-4105-84D8-B7A4E6DE704E}" type="slidenum">
              <a:rPr lang="zh-CN" altLang="en-US">
                <a:solidFill>
                  <a:prstClr val="black"/>
                </a:solidFill>
              </a:rPr>
              <a:pPr eaLnBrk="1" hangingPunct="1"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303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 smtClean="0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fld id="{E8C5F5DB-3489-4B98-841A-04C4B1BD0F2E}" type="slidenum">
              <a:rPr lang="zh-CN" altLang="en-US">
                <a:solidFill>
                  <a:prstClr val="black"/>
                </a:solidFill>
              </a:rPr>
              <a:pPr eaLnBrk="1" hangingPunct="1"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410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 smtClean="0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fld id="{E8C5F5DB-3489-4B98-841A-04C4B1BD0F2E}" type="slidenum">
              <a:rPr lang="zh-CN" altLang="en-US">
                <a:solidFill>
                  <a:prstClr val="black"/>
                </a:solidFill>
              </a:rPr>
              <a:pPr eaLnBrk="1" hangingPunct="1"/>
              <a:t>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447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 smtClean="0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fld id="{E8C5F5DB-3489-4B98-841A-04C4B1BD0F2E}" type="slidenum">
              <a:rPr lang="zh-CN" altLang="en-US">
                <a:solidFill>
                  <a:prstClr val="black"/>
                </a:solidFill>
              </a:rPr>
              <a:pPr eaLnBrk="1" hangingPunct="1"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789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 smtClean="0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fld id="{E8C5F5DB-3489-4B98-841A-04C4B1BD0F2E}" type="slidenum">
              <a:rPr lang="zh-CN" altLang="en-US">
                <a:solidFill>
                  <a:prstClr val="black"/>
                </a:solidFill>
              </a:rPr>
              <a:pPr eaLnBrk="1" hangingPunct="1"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690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 smtClean="0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fld id="{E8C5F5DB-3489-4B98-841A-04C4B1BD0F2E}" type="slidenum">
              <a:rPr lang="zh-CN" altLang="en-US">
                <a:solidFill>
                  <a:prstClr val="black"/>
                </a:solidFill>
              </a:rPr>
              <a:pPr eaLnBrk="1" hangingPunct="1"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011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 smtClean="0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fld id="{E8C5F5DB-3489-4B98-841A-04C4B1BD0F2E}" type="slidenum">
              <a:rPr lang="zh-CN" altLang="en-US">
                <a:solidFill>
                  <a:prstClr val="black"/>
                </a:solidFill>
              </a:rPr>
              <a:pPr eaLnBrk="1" hangingPunct="1"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515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 smtClean="0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/>
            <a:fld id="{E8C5F5DB-3489-4B98-841A-04C4B1BD0F2E}" type="slidenum">
              <a:rPr lang="zh-CN" altLang="en-US">
                <a:solidFill>
                  <a:prstClr val="black"/>
                </a:solidFill>
              </a:rPr>
              <a:pPr eaLnBrk="1" hangingPunct="1"/>
              <a:t>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846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2976" y="2500307"/>
            <a:ext cx="6286544" cy="612768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4414" y="3357562"/>
            <a:ext cx="4429156" cy="47627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E94C4F-1933-4056-9D6F-D9CFBF86E761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88125" y="6356350"/>
            <a:ext cx="2133600" cy="365125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FB1981BB-8ED8-48D6-AABE-ACBAD1F7E31C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013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sz="2800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30C32D-F7C4-447C-B533-4D736ED7517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EEAEC374-B65C-44FD-BDFE-B813C65DB2DF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11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285860"/>
            <a:ext cx="2057400" cy="4840303"/>
          </a:xfrm>
        </p:spPr>
        <p:txBody>
          <a:bodyPr vert="eaVert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14422"/>
            <a:ext cx="6019800" cy="491174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1BAFA-6F0D-4BF7-BB81-43618E04DA1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E5787EE1-4BAE-436C-951D-3151A82F7BB7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981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2976" y="2500307"/>
            <a:ext cx="6286544" cy="612768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4414" y="3357562"/>
            <a:ext cx="4429156" cy="47627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77189A-F273-4602-8BE9-44A31E60F20C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88125" y="6356350"/>
            <a:ext cx="2133600" cy="365125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FB1981BB-8ED8-48D6-AABE-ACBAD1F7E31C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6957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E17D3E-3B43-41BA-ADCA-B4ED64BCE693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1D348F7C-6449-4DB5-B150-C4236E70AB34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4659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2B8D29-41BB-4655-BF2A-D1935EED2B69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A1CCD8D4-CB2A-4087-A4AB-0DA7C391FDDC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210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E634D3-B6B8-491D-9E80-C19999A08F06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30EDAA9F-833D-4AEA-AC65-BD478DDC7932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031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D3511-83A3-4131-85C9-0C02F852979C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F970DCA3-E823-4ACB-B28D-F9224FA70317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9673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C506E3-B58F-4DB2-82E3-401C421703E5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BFA7B66C-2457-4C04-B5E7-FAB075223BA1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6531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82D4E-168F-47A1-92B6-73F05C2A868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C1B56900-93D0-4B5B-B3DD-44AE3128A743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884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0034" y="1214422"/>
            <a:ext cx="3008313" cy="733422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1214422"/>
            <a:ext cx="5111750" cy="4911741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2000240"/>
            <a:ext cx="3008313" cy="412592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876111-424A-417D-9F88-DF762E7E3143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72581813-8297-4DD3-9F04-6E6A496AE4E0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568A2-D1E4-405C-9465-1D819ACB038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1D348F7C-6449-4DB5-B150-C4236E70AB34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62264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BA5412-7F66-49F7-9C07-15BD43BFE0E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6697F415-659E-4366-8B87-DB120E4A0B7E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7623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sz="2800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6A0D33-A7E3-476A-87B8-D7FB8AB0682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EEAEC374-B65C-44FD-BDFE-B813C65DB2DF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8311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285860"/>
            <a:ext cx="2057400" cy="4840303"/>
          </a:xfrm>
        </p:spPr>
        <p:txBody>
          <a:bodyPr vert="eaVert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14422"/>
            <a:ext cx="6019800" cy="491174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2C3870-48C8-4598-9AA1-2BF2E0A5DD1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E5787EE1-4BAE-436C-951D-3151A82F7BB7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471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E51E37-6350-4DCA-B48D-B348649DE9C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A1CCD8D4-CB2A-4087-A4AB-0DA7C391FDDC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69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89040D-B525-40F3-B8EF-0DDA7FFC0040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30EDAA9F-833D-4AEA-AC65-BD478DDC7932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637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404518-FA78-4F7E-A9B3-A5B5785432B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F970DCA3-E823-4ACB-B28D-F9224FA70317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565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6CEA34-E2FE-4411-8A5F-0DF490E7B8B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BFA7B66C-2457-4C04-B5E7-FAB075223BA1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07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549923-218C-4592-BBDF-ADE4D169B353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C1B56900-93D0-4B5B-B3DD-44AE3128A743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713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0034" y="1214422"/>
            <a:ext cx="3008313" cy="733422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1214422"/>
            <a:ext cx="5111750" cy="4911741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2000240"/>
            <a:ext cx="3008313" cy="412592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BC63D0-91DA-4F90-8093-9A69210FDEE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72581813-8297-4DD3-9F04-6E6A496AE4E0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958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92F16C-FA2E-4475-9238-68175B061CD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>
                <a:solidFill>
                  <a:prstClr val="black"/>
                </a:solidFill>
              </a:rPr>
              <a:t>第</a:t>
            </a:r>
            <a:fld id="{6697F415-659E-4366-8B87-DB120E4A0B7E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r>
              <a:rPr lang="zh-CN" altLang="en-US">
                <a:solidFill>
                  <a:prstClr val="black"/>
                </a:solidFill>
              </a:rPr>
              <a:t>页</a:t>
            </a:r>
            <a:r>
              <a:rPr lang="en-US" altLang="zh-CN">
                <a:solidFill>
                  <a:prstClr val="black"/>
                </a:solidFill>
              </a:rPr>
              <a:t>/21</a:t>
            </a:r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618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142875" y="35718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B55E5D9-380B-4DB0-A138-8D29FC4D38C9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A464C3B7-DDBD-403E-A304-4BD94D6CB4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347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黑体" pitchFamily="2" charset="-122"/>
          <a:ea typeface="黑体" pitchFamily="2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142875" y="35718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A944234-1106-4754-8691-5FC22A1DC31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2017/12/7 Thursday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A464C3B7-DDBD-403E-A304-4BD94D6CB4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870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黑体" pitchFamily="2" charset="-122"/>
          <a:ea typeface="黑体" pitchFamily="2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黑体" pitchFamily="2" charset="-122"/>
          <a:ea typeface="黑体" pitchFamily="2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haoji_hu@zju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wav"/><Relationship Id="rId7" Type="http://schemas.openxmlformats.org/officeDocument/2006/relationships/image" Target="../media/image3.emf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4.xml"/><Relationship Id="rId4" Type="http://schemas.openxmlformats.org/officeDocument/2006/relationships/audio" Target="../media/media2.wav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microsoft.com/office/2007/relationships/media" Target="../media/media4.wav"/><Relationship Id="rId7" Type="http://schemas.openxmlformats.org/officeDocument/2006/relationships/slideLayout" Target="../slideLayouts/slideLayout14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audio" Target="../media/media5.wav"/><Relationship Id="rId5" Type="http://schemas.microsoft.com/office/2007/relationships/media" Target="../media/media5.wav"/><Relationship Id="rId4" Type="http://schemas.openxmlformats.org/officeDocument/2006/relationships/audio" Target="../media/media4.wav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ChangeArrowheads="1"/>
          </p:cNvSpPr>
          <p:nvPr/>
        </p:nvSpPr>
        <p:spPr bwMode="black">
          <a:xfrm>
            <a:off x="395536" y="2852936"/>
            <a:ext cx="8352928" cy="92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altLang="zh-CN" sz="2800" b="1" dirty="0" smtClean="0">
              <a:solidFill>
                <a:srgbClr val="FF0000"/>
              </a:solidFill>
              <a:latin typeface="Times New Roman" panose="02020603050405020304" pitchFamily="18" charset="0"/>
              <a:ea typeface="Arial Unicode MS" panose="020B0604020202020204" pitchFamily="34" charset="-122"/>
              <a:cs typeface="Times New Roman" panose="02020603050405020304" pitchFamily="18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b="1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高斯混合模型 </a:t>
            </a:r>
            <a:r>
              <a:rPr lang="en-US" altLang="zh-CN" sz="4000" b="1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– </a:t>
            </a:r>
            <a:r>
              <a:rPr lang="zh-CN" altLang="en-US" sz="4000" b="1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说话人识别</a:t>
            </a:r>
            <a:endParaRPr lang="en-US" altLang="zh-CN" sz="4000" b="1" dirty="0" smtClean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0" b="1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Gaussian Mixture Models for Speaker Recognition	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4000" b="1" dirty="0" smtClean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black">
          <a:xfrm>
            <a:off x="3347864" y="5013176"/>
            <a:ext cx="4896544" cy="92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latin typeface="Times New Roman" panose="02020603050405020304" pitchFamily="18" charset="0"/>
                <a:ea typeface="Arial Unicode MS" panose="020B0604020202020204" pitchFamily="34" charset="-122"/>
                <a:cs typeface="Times New Roman" panose="02020603050405020304" pitchFamily="18" charset="0"/>
              </a:rPr>
              <a:t>胡浩基</a:t>
            </a:r>
            <a:endParaRPr lang="en-US" altLang="zh-CN" sz="2400" b="1" dirty="0" smtClean="0">
              <a:latin typeface="Times New Roman" panose="02020603050405020304" pitchFamily="18" charset="0"/>
              <a:ea typeface="Arial Unicode MS" panose="020B0604020202020204" pitchFamily="34" charset="-122"/>
              <a:cs typeface="Times New Roman" panose="02020603050405020304" pitchFamily="18" charset="0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Arial Unicode MS" panose="020B0604020202020204" pitchFamily="34" charset="-122"/>
                <a:cs typeface="Times New Roman" panose="02020603050405020304" pitchFamily="18" charset="0"/>
              </a:rPr>
              <a:t>浙江大</a:t>
            </a:r>
            <a:r>
              <a:rPr lang="zh-CN" altLang="en-US" sz="2400" b="1" dirty="0" smtClean="0">
                <a:latin typeface="Times New Roman" panose="02020603050405020304" pitchFamily="18" charset="0"/>
                <a:ea typeface="Arial Unicode MS" panose="020B0604020202020204" pitchFamily="34" charset="-122"/>
                <a:cs typeface="Times New Roman" panose="02020603050405020304" pitchFamily="18" charset="0"/>
              </a:rPr>
              <a:t>学信息与电子工程学院</a:t>
            </a:r>
            <a:r>
              <a:rPr lang="en-US" altLang="zh-CN" sz="2400" b="1" dirty="0" smtClean="0">
                <a:latin typeface="Times New Roman" panose="02020603050405020304" pitchFamily="18" charset="0"/>
                <a:ea typeface="Arial Unicode MS" panose="020B0604020202020204" pitchFamily="34" charset="-122"/>
                <a:cs typeface="Times New Roman" panose="02020603050405020304" pitchFamily="18" charset="0"/>
                <a:hlinkClick r:id="rId3"/>
              </a:rPr>
              <a:t>haoji_hu@zju.edu.cn</a:t>
            </a:r>
            <a:endParaRPr lang="en-US" altLang="zh-CN" sz="2400" b="1" dirty="0" smtClean="0">
              <a:latin typeface="Times New Roman" panose="02020603050405020304" pitchFamily="18" charset="0"/>
              <a:ea typeface="Arial Unicode MS" panose="020B0604020202020204" pitchFamily="34" charset="-122"/>
              <a:cs typeface="Times New Roman" panose="02020603050405020304" pitchFamily="18" charset="0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000" b="1" dirty="0">
                <a:solidFill>
                  <a:schemeClr val="bg1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	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4000" b="1" dirty="0" smtClean="0">
              <a:solidFill>
                <a:schemeClr val="bg1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551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2" name="标题 1"/>
          <p:cNvSpPr txBox="1">
            <a:spLocks/>
          </p:cNvSpPr>
          <p:nvPr/>
        </p:nvSpPr>
        <p:spPr bwMode="auto">
          <a:xfrm>
            <a:off x="28962" y="306630"/>
            <a:ext cx="8652275" cy="65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400" b="1" dirty="0" smtClean="0">
                <a:solidFill>
                  <a:prstClr val="white"/>
                </a:solidFill>
                <a:latin typeface="Arial" charset="0"/>
              </a:rPr>
              <a:t>GMM</a:t>
            </a:r>
            <a:r>
              <a:rPr lang="zh-CN" altLang="en-US" sz="4400" b="1" dirty="0" smtClean="0">
                <a:solidFill>
                  <a:prstClr val="white"/>
                </a:solidFill>
                <a:latin typeface="Arial" charset="0"/>
              </a:rPr>
              <a:t>在说话人识别中的应用</a:t>
            </a:r>
            <a:endParaRPr lang="zh-CN" altLang="en-US" sz="4400" b="1" cap="all" dirty="0">
              <a:solidFill>
                <a:prstClr val="white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426173" y="4850632"/>
            <a:ext cx="1728192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 smtClean="0"/>
              <a:t>能量（</a:t>
            </a:r>
            <a:r>
              <a:rPr lang="en-US" altLang="zh-CN" sz="2000" dirty="0" smtClean="0"/>
              <a:t>Energy</a:t>
            </a:r>
            <a:r>
              <a:rPr lang="zh-CN" altLang="en-US" sz="2000" dirty="0" smtClean="0"/>
              <a:t>）</a:t>
            </a:r>
            <a:endParaRPr lang="en-US" altLang="zh-CN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1560" y="1770789"/>
            <a:ext cx="3164135" cy="312172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11375" y="1771738"/>
            <a:ext cx="4020804" cy="2869973"/>
          </a:xfrm>
          <a:prstGeom prst="rect">
            <a:avLst/>
          </a:prstGeom>
        </p:spPr>
      </p:pic>
      <p:sp>
        <p:nvSpPr>
          <p:cNvPr id="1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1419709"/>
            <a:ext cx="9144000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 smtClean="0"/>
              <a:t>   </a:t>
            </a:r>
            <a:r>
              <a:rPr lang="en-US" altLang="zh-CN" sz="2000" dirty="0" smtClean="0"/>
              <a:t>1. </a:t>
            </a:r>
            <a:r>
              <a:rPr lang="zh-CN" altLang="en-US" sz="2000" dirty="0" smtClean="0"/>
              <a:t>去除静音</a:t>
            </a:r>
            <a:endParaRPr lang="en-US" altLang="zh-CN" sz="2000" dirty="0"/>
          </a:p>
        </p:txBody>
      </p:sp>
      <p:sp>
        <p:nvSpPr>
          <p:cNvPr id="1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619802" y="4892513"/>
            <a:ext cx="3528392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 smtClean="0"/>
              <a:t>过零率（</a:t>
            </a:r>
            <a:r>
              <a:rPr lang="en-US" altLang="zh-CN" sz="2000" dirty="0" smtClean="0"/>
              <a:t>Zero Crossing Rate</a:t>
            </a:r>
            <a:r>
              <a:rPr lang="zh-CN" altLang="en-US" sz="2000" dirty="0" smtClean="0"/>
              <a:t>）</a:t>
            </a:r>
            <a:endParaRPr lang="en-US" altLang="zh-CN" sz="2000" dirty="0"/>
          </a:p>
        </p:txBody>
      </p:sp>
      <p:pic>
        <p:nvPicPr>
          <p:cNvPr id="14" name="original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83820" y="5519563"/>
            <a:ext cx="487363" cy="487363"/>
          </a:xfrm>
          <a:prstGeom prst="rect">
            <a:avLst/>
          </a:prstGeom>
        </p:spPr>
      </p:pic>
      <p:pic>
        <p:nvPicPr>
          <p:cNvPr id="17" name="silenceRemove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920841" y="5519505"/>
            <a:ext cx="487363" cy="487363"/>
          </a:xfrm>
          <a:prstGeom prst="rect">
            <a:avLst/>
          </a:prstGeom>
        </p:spPr>
      </p:pic>
      <p:sp>
        <p:nvSpPr>
          <p:cNvPr id="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691680" y="6033010"/>
            <a:ext cx="2304256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 smtClean="0"/>
              <a:t>Original Sound</a:t>
            </a:r>
            <a:endParaRPr lang="en-US" altLang="zh-CN" sz="2000" dirty="0"/>
          </a:p>
        </p:txBody>
      </p:sp>
      <p:sp>
        <p:nvSpPr>
          <p:cNvPr id="2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932040" y="6033010"/>
            <a:ext cx="2952328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 smtClean="0"/>
              <a:t>Silence Removed Sound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63147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5775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2" name="标题 1"/>
          <p:cNvSpPr txBox="1">
            <a:spLocks/>
          </p:cNvSpPr>
          <p:nvPr/>
        </p:nvSpPr>
        <p:spPr bwMode="auto">
          <a:xfrm>
            <a:off x="28962" y="306630"/>
            <a:ext cx="8652275" cy="65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400" b="1" dirty="0" smtClean="0">
                <a:solidFill>
                  <a:prstClr val="white"/>
                </a:solidFill>
                <a:latin typeface="Arial" charset="0"/>
              </a:rPr>
              <a:t>GMM</a:t>
            </a:r>
            <a:r>
              <a:rPr lang="zh-CN" altLang="en-US" sz="4400" b="1" dirty="0" smtClean="0">
                <a:solidFill>
                  <a:prstClr val="white"/>
                </a:solidFill>
                <a:latin typeface="Arial" charset="0"/>
              </a:rPr>
              <a:t>在说话人识别中的应用</a:t>
            </a:r>
            <a:endParaRPr lang="zh-CN" altLang="en-US" sz="4400" b="1" cap="all" dirty="0">
              <a:solidFill>
                <a:prstClr val="white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267309"/>
            <a:ext cx="9144000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 smtClean="0"/>
              <a:t>   </a:t>
            </a:r>
            <a:r>
              <a:rPr lang="en-US" altLang="zh-CN" sz="2000" dirty="0" smtClean="0"/>
              <a:t>2. </a:t>
            </a:r>
            <a:r>
              <a:rPr lang="zh-CN" altLang="en-US" sz="2000" dirty="0" smtClean="0"/>
              <a:t>提取的特征：</a:t>
            </a:r>
            <a:r>
              <a:rPr lang="en-US" altLang="zh-CN" sz="2000" dirty="0" smtClean="0"/>
              <a:t>MEL</a:t>
            </a:r>
            <a:r>
              <a:rPr lang="zh-CN" altLang="en-US" sz="2000" dirty="0" smtClean="0"/>
              <a:t>倒谱系数 （</a:t>
            </a:r>
            <a:r>
              <a:rPr lang="en-US" altLang="zh-CN" sz="2000" dirty="0" smtClean="0"/>
              <a:t>Mel-frequency </a:t>
            </a:r>
            <a:r>
              <a:rPr lang="en-US" altLang="zh-CN" sz="2000" dirty="0" err="1" smtClean="0"/>
              <a:t>Cepstrum</a:t>
            </a:r>
            <a:r>
              <a:rPr lang="en-US" altLang="zh-CN" sz="2000" dirty="0" smtClean="0"/>
              <a:t> Coefficients, MFCC</a:t>
            </a:r>
            <a:r>
              <a:rPr lang="zh-CN" altLang="en-US" sz="2000" dirty="0" smtClean="0"/>
              <a:t>）</a:t>
            </a:r>
            <a:endParaRPr lang="en-US" altLang="zh-CN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628" y="1770789"/>
            <a:ext cx="6696744" cy="478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5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2" name="标题 1"/>
          <p:cNvSpPr txBox="1">
            <a:spLocks/>
          </p:cNvSpPr>
          <p:nvPr/>
        </p:nvSpPr>
        <p:spPr bwMode="auto">
          <a:xfrm>
            <a:off x="28962" y="306630"/>
            <a:ext cx="8652275" cy="65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400" b="1" dirty="0" smtClean="0">
                <a:solidFill>
                  <a:prstClr val="white"/>
                </a:solidFill>
                <a:latin typeface="Arial" charset="0"/>
              </a:rPr>
              <a:t>GMM</a:t>
            </a:r>
            <a:r>
              <a:rPr lang="zh-CN" altLang="en-US" sz="4400" b="1" dirty="0" smtClean="0">
                <a:solidFill>
                  <a:prstClr val="white"/>
                </a:solidFill>
                <a:latin typeface="Arial" charset="0"/>
              </a:rPr>
              <a:t>在说话人识别中的应用</a:t>
            </a:r>
            <a:endParaRPr lang="zh-CN" altLang="en-US" sz="4400" b="1" cap="all" dirty="0">
              <a:solidFill>
                <a:prstClr val="white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267309"/>
            <a:ext cx="9144000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/>
              <a:t> </a:t>
            </a:r>
            <a:r>
              <a:rPr lang="zh-CN" altLang="en-US" sz="2000" dirty="0" smtClean="0"/>
              <a:t>  </a:t>
            </a:r>
            <a:r>
              <a:rPr lang="en-US" altLang="zh-CN" sz="2000" dirty="0" smtClean="0"/>
              <a:t>2. </a:t>
            </a:r>
            <a:r>
              <a:rPr lang="zh-CN" altLang="en-US" sz="2000" dirty="0" smtClean="0"/>
              <a:t>提取的特征：</a:t>
            </a:r>
            <a:r>
              <a:rPr lang="en-US" altLang="zh-CN" sz="2000" dirty="0" smtClean="0"/>
              <a:t>MEL</a:t>
            </a:r>
            <a:r>
              <a:rPr lang="zh-CN" altLang="en-US" sz="2000" dirty="0" smtClean="0"/>
              <a:t>倒谱系数 （</a:t>
            </a:r>
            <a:r>
              <a:rPr lang="en-US" altLang="zh-CN" sz="2000" dirty="0" smtClean="0"/>
              <a:t>Mel-frequency </a:t>
            </a:r>
            <a:r>
              <a:rPr lang="en-US" altLang="zh-CN" sz="2000" dirty="0" err="1" smtClean="0"/>
              <a:t>Cepstrum</a:t>
            </a:r>
            <a:r>
              <a:rPr lang="en-US" altLang="zh-CN" sz="2000" dirty="0" smtClean="0"/>
              <a:t> Coefficients, MFCC</a:t>
            </a:r>
            <a:r>
              <a:rPr lang="zh-CN" altLang="en-US" sz="2000" dirty="0" smtClean="0"/>
              <a:t>）</a:t>
            </a:r>
            <a:endParaRPr lang="en-US" altLang="zh-CN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680" y="1700808"/>
            <a:ext cx="5184576" cy="3407626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5253901"/>
            <a:ext cx="9144000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 smtClean="0"/>
              <a:t>   将语音分成小段（</a:t>
            </a:r>
            <a:r>
              <a:rPr lang="en-US" altLang="zh-CN" sz="2000" dirty="0" smtClean="0"/>
              <a:t>Segments</a:t>
            </a:r>
            <a:r>
              <a:rPr lang="zh-CN" altLang="en-US" sz="2000" dirty="0" smtClean="0"/>
              <a:t>），分段推荐设置为：每段长度</a:t>
            </a:r>
            <a:r>
              <a:rPr lang="en-US" altLang="zh-CN" sz="2000" dirty="0" smtClean="0"/>
              <a:t>20ms, </a:t>
            </a:r>
            <a:r>
              <a:rPr lang="zh-CN" altLang="en-US" sz="2000" dirty="0"/>
              <a:t>每隔</a:t>
            </a:r>
            <a:r>
              <a:rPr lang="en-US" altLang="zh-CN" sz="2000" dirty="0" smtClean="0"/>
              <a:t>10ms</a:t>
            </a:r>
            <a:r>
              <a:rPr lang="zh-CN" altLang="en-US" sz="2000" dirty="0" smtClean="0"/>
              <a:t>采一段，这样</a:t>
            </a:r>
            <a:r>
              <a:rPr lang="en-US" altLang="zh-CN" sz="2000" dirty="0" smtClean="0"/>
              <a:t>1</a:t>
            </a:r>
            <a:r>
              <a:rPr lang="zh-CN" altLang="en-US" sz="2000" dirty="0" smtClean="0"/>
              <a:t>秒钟语音能够获得</a:t>
            </a:r>
            <a:r>
              <a:rPr lang="en-US" altLang="zh-CN" sz="2000" dirty="0" smtClean="0"/>
              <a:t>100</a:t>
            </a:r>
            <a:r>
              <a:rPr lang="zh-CN" altLang="en-US" sz="2000" dirty="0" smtClean="0"/>
              <a:t>段。</a:t>
            </a:r>
            <a:endParaRPr lang="en-US" altLang="zh-CN" sz="2000" dirty="0" smtClean="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 smtClean="0"/>
              <a:t>   </a:t>
            </a:r>
            <a:r>
              <a:rPr lang="zh-CN" altLang="en-US" sz="2000" dirty="0" smtClean="0"/>
              <a:t>对每一段，提取一个</a:t>
            </a:r>
            <a:r>
              <a:rPr lang="en-US" altLang="zh-CN" sz="2000" dirty="0" err="1" smtClean="0"/>
              <a:t>cepstral</a:t>
            </a:r>
            <a:r>
              <a:rPr lang="en-US" altLang="zh-CN" sz="2000" dirty="0" smtClean="0"/>
              <a:t> vector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vector</a:t>
            </a:r>
            <a:r>
              <a:rPr lang="zh-CN" altLang="en-US" sz="2000" dirty="0" smtClean="0"/>
              <a:t>的维度可以根据设置调整，一般可取</a:t>
            </a:r>
            <a:r>
              <a:rPr lang="en-US" altLang="zh-CN" sz="2000" dirty="0" smtClean="0"/>
              <a:t>12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24,36</a:t>
            </a:r>
            <a:r>
              <a:rPr lang="zh-CN" altLang="en-US" sz="2000" dirty="0" smtClean="0"/>
              <a:t>等。</a:t>
            </a:r>
            <a:r>
              <a:rPr lang="en-US" altLang="zh-CN" sz="2000" dirty="0" smtClean="0"/>
              <a:t> 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30522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2" name="标题 1"/>
          <p:cNvSpPr txBox="1">
            <a:spLocks/>
          </p:cNvSpPr>
          <p:nvPr/>
        </p:nvSpPr>
        <p:spPr bwMode="auto">
          <a:xfrm>
            <a:off x="28962" y="306630"/>
            <a:ext cx="8652275" cy="65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400" b="1" dirty="0" smtClean="0">
                <a:solidFill>
                  <a:prstClr val="white"/>
                </a:solidFill>
                <a:latin typeface="Arial" charset="0"/>
              </a:rPr>
              <a:t>GMM</a:t>
            </a:r>
            <a:r>
              <a:rPr lang="zh-CN" altLang="en-US" sz="4400" b="1" dirty="0" smtClean="0">
                <a:solidFill>
                  <a:prstClr val="white"/>
                </a:solidFill>
                <a:latin typeface="Arial" charset="0"/>
              </a:rPr>
              <a:t>在说话人识别中的应用</a:t>
            </a:r>
            <a:endParaRPr lang="zh-CN" altLang="en-US" sz="4400" b="1" cap="all" dirty="0">
              <a:solidFill>
                <a:prstClr val="white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267309"/>
            <a:ext cx="9144000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/>
              <a:t> </a:t>
            </a:r>
            <a:r>
              <a:rPr lang="zh-CN" altLang="en-US" sz="2000" dirty="0" smtClean="0"/>
              <a:t>  </a:t>
            </a:r>
            <a:r>
              <a:rPr lang="en-US" altLang="zh-CN" sz="2000" dirty="0" smtClean="0"/>
              <a:t>2. MEL</a:t>
            </a:r>
            <a:r>
              <a:rPr lang="zh-CN" altLang="en-US" sz="2000" dirty="0" smtClean="0"/>
              <a:t>倒谱系数 （</a:t>
            </a:r>
            <a:r>
              <a:rPr lang="en-US" altLang="zh-CN" sz="2000" dirty="0" smtClean="0"/>
              <a:t>Mel-frequency </a:t>
            </a:r>
            <a:r>
              <a:rPr lang="en-US" altLang="zh-CN" sz="2000" dirty="0" err="1" smtClean="0"/>
              <a:t>Cepstrum</a:t>
            </a:r>
            <a:r>
              <a:rPr lang="en-US" altLang="zh-CN" sz="2000" dirty="0" smtClean="0"/>
              <a:t> Coefficients, MFCC</a:t>
            </a:r>
            <a:r>
              <a:rPr lang="zh-CN" altLang="en-US" sz="2000" dirty="0" smtClean="0"/>
              <a:t>）</a:t>
            </a:r>
            <a:endParaRPr lang="en-US" altLang="zh-CN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1843373"/>
            <a:ext cx="5616624" cy="450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5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2" name="标题 1"/>
          <p:cNvSpPr txBox="1">
            <a:spLocks/>
          </p:cNvSpPr>
          <p:nvPr/>
        </p:nvSpPr>
        <p:spPr bwMode="auto">
          <a:xfrm>
            <a:off x="28962" y="306630"/>
            <a:ext cx="8652275" cy="65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400" b="1" dirty="0" smtClean="0">
                <a:solidFill>
                  <a:prstClr val="white"/>
                </a:solidFill>
                <a:latin typeface="Arial" charset="0"/>
              </a:rPr>
              <a:t>GMM</a:t>
            </a:r>
            <a:r>
              <a:rPr lang="zh-CN" altLang="en-US" sz="4400" b="1" dirty="0" smtClean="0">
                <a:solidFill>
                  <a:prstClr val="white"/>
                </a:solidFill>
                <a:latin typeface="Arial" charset="0"/>
              </a:rPr>
              <a:t>在说话人识别中的应用</a:t>
            </a:r>
            <a:endParaRPr lang="zh-CN" altLang="en-US" sz="4400" b="1" cap="all" dirty="0">
              <a:solidFill>
                <a:prstClr val="white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0647" y="1295018"/>
            <a:ext cx="8407601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 smtClean="0"/>
              <a:t>  </a:t>
            </a:r>
            <a:r>
              <a:rPr lang="en-US" altLang="zh-CN" sz="2000" dirty="0" smtClean="0"/>
              <a:t> </a:t>
            </a:r>
            <a:r>
              <a:rPr lang="zh-CN" altLang="en-US" sz="2000" dirty="0" smtClean="0"/>
              <a:t>数</a:t>
            </a:r>
            <a:r>
              <a:rPr lang="zh-CN" altLang="en-US" sz="2000" dirty="0"/>
              <a:t>据库： </a:t>
            </a:r>
            <a:r>
              <a:rPr lang="en-US" altLang="zh-CN" sz="2000" dirty="0"/>
              <a:t>XM2VTS, </a:t>
            </a:r>
            <a:r>
              <a:rPr lang="zh-CN" altLang="en-US" sz="2000" dirty="0"/>
              <a:t>由</a:t>
            </a:r>
            <a:r>
              <a:rPr lang="en-US" altLang="zh-CN" sz="2000" dirty="0"/>
              <a:t>295</a:t>
            </a:r>
            <a:r>
              <a:rPr lang="zh-CN" altLang="en-US" sz="2000" dirty="0"/>
              <a:t>人构成，每</a:t>
            </a:r>
            <a:r>
              <a:rPr lang="zh-CN" altLang="en-US" sz="2000" dirty="0" smtClean="0"/>
              <a:t>人</a:t>
            </a:r>
            <a:r>
              <a:rPr lang="en-US" altLang="zh-CN" sz="2000" dirty="0" smtClean="0"/>
              <a:t>24</a:t>
            </a:r>
            <a:r>
              <a:rPr lang="zh-CN" altLang="en-US" sz="2000" dirty="0" smtClean="0"/>
              <a:t>个声音文件，</a:t>
            </a:r>
            <a:r>
              <a:rPr lang="zh-CN" altLang="en-US" sz="2000" dirty="0"/>
              <a:t>分四</a:t>
            </a:r>
            <a:r>
              <a:rPr lang="zh-CN" altLang="en-US" sz="2000" dirty="0" smtClean="0"/>
              <a:t>次录制，</a:t>
            </a:r>
            <a:r>
              <a:rPr lang="zh-CN" altLang="en-US" sz="2000" dirty="0"/>
              <a:t>每</a:t>
            </a:r>
            <a:r>
              <a:rPr lang="zh-CN" altLang="en-US" sz="2000" dirty="0" smtClean="0"/>
              <a:t>次</a:t>
            </a:r>
            <a:r>
              <a:rPr lang="en-US" altLang="zh-CN" sz="2000" dirty="0" smtClean="0"/>
              <a:t>6</a:t>
            </a:r>
            <a:r>
              <a:rPr lang="zh-CN" altLang="en-US" sz="2000" dirty="0" smtClean="0"/>
              <a:t>个，</a:t>
            </a:r>
            <a:r>
              <a:rPr lang="zh-CN" altLang="en-US" sz="2000" dirty="0"/>
              <a:t>每次间隔时间一个月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000" dirty="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 smtClean="0"/>
              <a:t>   </a:t>
            </a:r>
            <a:r>
              <a:rPr lang="zh-CN" altLang="en-US" sz="2000" dirty="0" smtClean="0"/>
              <a:t>文件</a:t>
            </a:r>
            <a:r>
              <a:rPr lang="en-US" altLang="zh-CN" sz="2000" dirty="0" smtClean="0"/>
              <a:t>1</a:t>
            </a:r>
            <a:r>
              <a:rPr lang="zh-CN" altLang="en-US" sz="2000" dirty="0" smtClean="0"/>
              <a:t>和</a:t>
            </a:r>
            <a:r>
              <a:rPr lang="en-US" altLang="zh-CN" sz="2000" dirty="0" smtClean="0"/>
              <a:t>4</a:t>
            </a:r>
            <a:r>
              <a:rPr lang="zh-CN" altLang="en-US" sz="2000" dirty="0" smtClean="0"/>
              <a:t>：</a:t>
            </a:r>
            <a:r>
              <a:rPr lang="en-US" altLang="zh-CN" sz="2000" dirty="0" smtClean="0"/>
              <a:t>’zero one two three four five six seven eight ten’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000" dirty="0" smtClean="0"/>
          </a:p>
          <a:p>
            <a:pPr eaLnBrk="1" hangingPunct="1">
              <a:spcBef>
                <a:spcPct val="0"/>
              </a:spcBef>
              <a:buNone/>
            </a:pPr>
            <a:r>
              <a:rPr lang="zh-CN" altLang="en-US" sz="2000" dirty="0" smtClean="0"/>
              <a:t>   文件</a:t>
            </a:r>
            <a:r>
              <a:rPr lang="en-US" altLang="zh-CN" sz="2000" dirty="0" smtClean="0"/>
              <a:t>2</a:t>
            </a:r>
            <a:r>
              <a:rPr lang="zh-CN" altLang="en-US" sz="2000" dirty="0" smtClean="0"/>
              <a:t>和</a:t>
            </a:r>
            <a:r>
              <a:rPr lang="en-US" altLang="zh-CN" sz="2000" dirty="0" smtClean="0"/>
              <a:t>5</a:t>
            </a:r>
            <a:r>
              <a:rPr lang="zh-CN" altLang="en-US" sz="2000" dirty="0" smtClean="0"/>
              <a:t>：</a:t>
            </a:r>
            <a:r>
              <a:rPr lang="en-US" altLang="zh-CN" sz="2000" dirty="0" smtClean="0"/>
              <a:t>’five zero six nine two eight one three seven four’</a:t>
            </a:r>
          </a:p>
          <a:p>
            <a:pPr eaLnBrk="1" hangingPunct="1">
              <a:spcBef>
                <a:spcPct val="0"/>
              </a:spcBef>
              <a:buNone/>
            </a:pPr>
            <a:endParaRPr lang="en-US" altLang="zh-CN" sz="2000" dirty="0"/>
          </a:p>
          <a:p>
            <a:pPr eaLnBrk="1" hangingPunct="1">
              <a:spcBef>
                <a:spcPct val="0"/>
              </a:spcBef>
              <a:buNone/>
            </a:pPr>
            <a:r>
              <a:rPr lang="zh-CN" altLang="en-US" sz="2000" dirty="0" smtClean="0"/>
              <a:t>   </a:t>
            </a:r>
            <a:r>
              <a:rPr lang="zh-CN" altLang="en-US" sz="2000" dirty="0"/>
              <a:t>文</a:t>
            </a:r>
            <a:r>
              <a:rPr lang="zh-CN" altLang="en-US" sz="2000" dirty="0" smtClean="0"/>
              <a:t>件</a:t>
            </a:r>
            <a:r>
              <a:rPr lang="en-US" altLang="zh-CN" sz="2000" dirty="0" smtClean="0"/>
              <a:t>3</a:t>
            </a:r>
            <a:r>
              <a:rPr lang="zh-CN" altLang="en-US" sz="2000" dirty="0" smtClean="0"/>
              <a:t>和</a:t>
            </a:r>
            <a:r>
              <a:rPr lang="en-US" altLang="zh-CN" sz="2000" dirty="0" smtClean="0"/>
              <a:t>6</a:t>
            </a:r>
            <a:r>
              <a:rPr lang="zh-CN" altLang="en-US" sz="2000" dirty="0" smtClean="0"/>
              <a:t>：</a:t>
            </a:r>
            <a:r>
              <a:rPr lang="en-US" altLang="zh-CN" sz="2000" dirty="0" smtClean="0"/>
              <a:t>’Joe took father’s green shoe bench out’</a:t>
            </a:r>
          </a:p>
          <a:p>
            <a:pPr eaLnBrk="1" hangingPunct="1">
              <a:spcBef>
                <a:spcPct val="0"/>
              </a:spcBef>
              <a:buNone/>
            </a:pPr>
            <a:endParaRPr lang="en-US" altLang="zh-CN" sz="2000" dirty="0"/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用前两次的</a:t>
            </a:r>
            <a:r>
              <a:rPr lang="en-US" altLang="zh-CN" sz="2000" dirty="0" smtClean="0"/>
              <a:t>12</a:t>
            </a:r>
            <a:r>
              <a:rPr lang="zh-CN" altLang="en-US" sz="2000" dirty="0" smtClean="0"/>
              <a:t>个文件训练，用后两次的</a:t>
            </a:r>
            <a:r>
              <a:rPr lang="en-US" altLang="zh-CN" sz="2000" dirty="0" smtClean="0"/>
              <a:t>12</a:t>
            </a:r>
            <a:r>
              <a:rPr lang="zh-CN" altLang="en-US" sz="2000" dirty="0" smtClean="0"/>
              <a:t>个文件测试。</a:t>
            </a:r>
            <a:endParaRPr lang="en-US" altLang="zh-CN" sz="2000" dirty="0"/>
          </a:p>
          <a:p>
            <a:pPr eaLnBrk="1" hangingPunct="1">
              <a:spcBef>
                <a:spcPct val="0"/>
              </a:spcBef>
              <a:buNone/>
            </a:pPr>
            <a:endParaRPr lang="en-US" altLang="zh-CN" sz="2000" dirty="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000" dirty="0" smtClean="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 </a:t>
            </a:r>
            <a:endParaRPr lang="en-US" altLang="zh-CN" sz="2000" dirty="0"/>
          </a:p>
        </p:txBody>
      </p:sp>
      <p:pic>
        <p:nvPicPr>
          <p:cNvPr id="4" name="000_1_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70243" y="2209649"/>
            <a:ext cx="487363" cy="487363"/>
          </a:xfrm>
          <a:prstGeom prst="rect">
            <a:avLst/>
          </a:prstGeom>
        </p:spPr>
      </p:pic>
      <p:pic>
        <p:nvPicPr>
          <p:cNvPr id="5" name="000_1_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402407" y="2791897"/>
            <a:ext cx="487363" cy="487363"/>
          </a:xfrm>
          <a:prstGeom prst="rect">
            <a:avLst/>
          </a:prstGeom>
        </p:spPr>
      </p:pic>
      <p:pic>
        <p:nvPicPr>
          <p:cNvPr id="7" name="000_1_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70243" y="343206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63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71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2" name="标题 1"/>
          <p:cNvSpPr txBox="1">
            <a:spLocks/>
          </p:cNvSpPr>
          <p:nvPr/>
        </p:nvSpPr>
        <p:spPr bwMode="auto">
          <a:xfrm>
            <a:off x="28962" y="306630"/>
            <a:ext cx="8652275" cy="65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400" b="1" dirty="0" smtClean="0">
                <a:solidFill>
                  <a:prstClr val="white"/>
                </a:solidFill>
                <a:latin typeface="Arial" charset="0"/>
              </a:rPr>
              <a:t>GMM</a:t>
            </a:r>
            <a:r>
              <a:rPr lang="zh-CN" altLang="en-US" sz="4400" b="1" dirty="0" smtClean="0">
                <a:solidFill>
                  <a:prstClr val="white"/>
                </a:solidFill>
                <a:latin typeface="Arial" charset="0"/>
              </a:rPr>
              <a:t>在说话人识别中的应用</a:t>
            </a:r>
            <a:endParaRPr lang="zh-CN" altLang="en-US" sz="4400" b="1" cap="all" dirty="0">
              <a:solidFill>
                <a:prstClr val="white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3"/>
              <p:cNvSpPr>
                <a:spLocks noGrp="1" noChangeArrowheads="1"/>
              </p:cNvSpPr>
              <p:nvPr>
                <p:ph type="body" idx="4294967295"/>
              </p:nvPr>
            </p:nvSpPr>
            <p:spPr>
              <a:xfrm>
                <a:off x="273636" y="1222117"/>
                <a:ext cx="8407601" cy="576064"/>
              </a:xfrm>
            </p:spPr>
            <p:txBody>
              <a:bodyPr/>
              <a:lstStyle/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2000" dirty="0" smtClean="0"/>
                  <a:t>  </a:t>
                </a:r>
                <a:r>
                  <a:rPr lang="en-US" altLang="zh-CN" sz="2000" dirty="0" smtClean="0"/>
                  <a:t> </a:t>
                </a:r>
                <a:r>
                  <a:rPr lang="zh-CN" altLang="en-US" sz="2000" dirty="0" smtClean="0"/>
                  <a:t>实验设置：</a:t>
                </a:r>
                <a:endParaRPr lang="en-US" altLang="zh-CN" sz="2000" dirty="0" smtClean="0"/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/>
                  <a:t> </a:t>
                </a:r>
                <a:r>
                  <a:rPr lang="en-US" altLang="zh-CN" sz="2000" dirty="0" smtClean="0"/>
                  <a:t>  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/>
                  <a:t> </a:t>
                </a:r>
                <a:r>
                  <a:rPr lang="en-US" altLang="zh-CN" sz="2000" dirty="0" smtClean="0"/>
                  <a:t>  MFCC</a:t>
                </a:r>
                <a:r>
                  <a:rPr lang="zh-CN" altLang="en-US" sz="2000" dirty="0" smtClean="0"/>
                  <a:t>维度： </a:t>
                </a:r>
                <a:r>
                  <a:rPr lang="en-US" altLang="zh-CN" sz="2000" dirty="0" smtClean="0"/>
                  <a:t>36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/>
                  <a:t> </a:t>
                </a:r>
                <a:r>
                  <a:rPr lang="en-US" altLang="zh-CN" sz="2000" dirty="0" smtClean="0"/>
                  <a:t>  Mixture</a:t>
                </a:r>
                <a:r>
                  <a:rPr lang="zh-CN" altLang="en-US" sz="2000" dirty="0" smtClean="0"/>
                  <a:t>个数：</a:t>
                </a:r>
                <a:r>
                  <a:rPr lang="en-US" altLang="zh-CN" sz="2000" dirty="0" smtClean="0"/>
                  <a:t>64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/>
                  <a:t> </a:t>
                </a:r>
                <a:r>
                  <a:rPr lang="en-US" altLang="zh-CN" sz="2000" dirty="0" smtClean="0"/>
                  <a:t>  </a:t>
                </a:r>
                <a:r>
                  <a:rPr lang="zh-CN" altLang="en-US" sz="2000" dirty="0"/>
                  <a:t>协方</a:t>
                </a:r>
                <a:r>
                  <a:rPr lang="zh-CN" altLang="en-US" sz="2000" dirty="0" smtClean="0"/>
                  <a:t>差矩阵：对角阵</a:t>
                </a:r>
                <a:endParaRPr lang="en-US" altLang="zh-CN" sz="2000" dirty="0" smtClean="0"/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/>
                  <a:t> </a:t>
                </a:r>
                <a:endParaRPr lang="en-US" altLang="zh-CN" sz="2000" dirty="0" smtClean="0"/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/>
                  <a:t> </a:t>
                </a:r>
                <a:r>
                  <a:rPr lang="en-US" altLang="zh-CN" sz="2000" dirty="0" smtClean="0"/>
                  <a:t>  </a:t>
                </a:r>
                <a:r>
                  <a:rPr lang="zh-CN" altLang="en-US" sz="2000" dirty="0" smtClean="0"/>
                  <a:t>每一个人模型总共参数个数：</a:t>
                </a:r>
                <a:endParaRPr lang="en-US" altLang="zh-CN" sz="2000" dirty="0" smtClean="0"/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/>
                  <a:t> </a:t>
                </a:r>
                <a:r>
                  <a:rPr lang="en-US" altLang="zh-CN" sz="2000" dirty="0" smtClean="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:   </m:t>
                    </m:r>
                    <m:r>
                      <a:rPr lang="en-US" altLang="zh-CN" sz="2000" b="0" i="0" smtClean="0">
                        <a:latin typeface="Cambria Math" panose="02040503050406030204" pitchFamily="18" charset="0"/>
                      </a:rPr>
                      <m:t>63</m:t>
                    </m:r>
                  </m:oMath>
                </a14:m>
                <a:endParaRPr lang="en-US" altLang="zh-CN" sz="2000" b="0" dirty="0" smtClean="0"/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 smtClean="0"/>
                  <a:t>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dirty="0" smtClean="0"/>
                  <a:t>：</a:t>
                </a:r>
                <a:r>
                  <a:rPr lang="en-US" altLang="zh-CN" sz="2000" dirty="0" smtClean="0"/>
                  <a:t>36</a:t>
                </a:r>
                <a:r>
                  <a:rPr lang="zh-CN" altLang="en-US" sz="2000" dirty="0" smtClean="0"/>
                  <a:t>维*</a:t>
                </a:r>
                <a:r>
                  <a:rPr lang="en-US" altLang="zh-CN" sz="2000" dirty="0" smtClean="0"/>
                  <a:t>64</a:t>
                </a:r>
                <a:r>
                  <a:rPr lang="zh-CN" altLang="en-US" sz="2000" dirty="0" smtClean="0"/>
                  <a:t>个 </a:t>
                </a:r>
                <a:r>
                  <a:rPr lang="en-US" altLang="zh-CN" sz="2000" dirty="0" smtClean="0"/>
                  <a:t>= 2304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/>
                  <a:t> </a:t>
                </a:r>
                <a:r>
                  <a:rPr lang="en-US" altLang="zh-CN" sz="2000" dirty="0" smtClean="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dirty="0" smtClean="0"/>
                  <a:t>：</a:t>
                </a:r>
                <a:r>
                  <a:rPr lang="en-US" altLang="zh-CN" sz="2000" dirty="0" smtClean="0"/>
                  <a:t>34</a:t>
                </a:r>
                <a:r>
                  <a:rPr lang="zh-CN" altLang="en-US" sz="2000" dirty="0" smtClean="0"/>
                  <a:t>维*</a:t>
                </a:r>
                <a:r>
                  <a:rPr lang="en-US" altLang="zh-CN" sz="2000" dirty="0" smtClean="0"/>
                  <a:t>64</a:t>
                </a:r>
                <a:r>
                  <a:rPr lang="zh-CN" altLang="en-US" sz="2000" dirty="0" smtClean="0"/>
                  <a:t>个 </a:t>
                </a:r>
                <a:r>
                  <a:rPr lang="en-US" altLang="zh-CN" sz="2000" dirty="0" smtClean="0"/>
                  <a:t>= 2304</a:t>
                </a:r>
              </a:p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2000" dirty="0"/>
                  <a:t> </a:t>
                </a:r>
                <a:r>
                  <a:rPr lang="en-US" altLang="zh-CN" sz="2000" dirty="0" smtClean="0"/>
                  <a:t>  </a:t>
                </a:r>
                <a:r>
                  <a:rPr lang="zh-CN" altLang="en-US" sz="2000" dirty="0" smtClean="0"/>
                  <a:t>总共参数：</a:t>
                </a:r>
                <a:r>
                  <a:rPr lang="en-US" altLang="zh-CN" sz="2000" dirty="0" smtClean="0"/>
                  <a:t>4671</a:t>
                </a:r>
                <a:endParaRPr lang="en-US" altLang="zh-CN" sz="2000" dirty="0"/>
              </a:p>
            </p:txBody>
          </p:sp>
        </mc:Choice>
        <mc:Fallback xmlns="">
          <p:sp>
            <p:nvSpPr>
              <p:cNvPr id="6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73636" y="1222117"/>
                <a:ext cx="8407601" cy="576064"/>
              </a:xfrm>
              <a:blipFill rotWithShape="0">
                <a:blip r:embed="rId3"/>
                <a:stretch>
                  <a:fillRect t="-5263" b="-51368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499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2" name="标题 1"/>
          <p:cNvSpPr txBox="1">
            <a:spLocks/>
          </p:cNvSpPr>
          <p:nvPr/>
        </p:nvSpPr>
        <p:spPr bwMode="auto">
          <a:xfrm>
            <a:off x="28962" y="306630"/>
            <a:ext cx="8652275" cy="65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400" b="1" dirty="0" smtClean="0">
                <a:solidFill>
                  <a:prstClr val="white"/>
                </a:solidFill>
                <a:latin typeface="Arial" charset="0"/>
              </a:rPr>
              <a:t>GMM</a:t>
            </a:r>
            <a:r>
              <a:rPr lang="zh-CN" altLang="en-US" sz="4400" b="1" dirty="0" smtClean="0">
                <a:solidFill>
                  <a:prstClr val="white"/>
                </a:solidFill>
                <a:latin typeface="Arial" charset="0"/>
              </a:rPr>
              <a:t>在说话人识别中的应用</a:t>
            </a:r>
            <a:endParaRPr lang="zh-CN" altLang="en-US" sz="4400" b="1" cap="all" dirty="0">
              <a:solidFill>
                <a:prstClr val="white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844" y="1484784"/>
            <a:ext cx="7380312" cy="3945049"/>
          </a:xfrm>
          <a:prstGeom prst="rect">
            <a:avLst/>
          </a:prstGeom>
        </p:spPr>
      </p:pic>
      <p:sp>
        <p:nvSpPr>
          <p:cNvPr id="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031940" y="5517232"/>
            <a:ext cx="1080120" cy="576064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 smtClean="0"/>
              <a:t>识别率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61933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5842" name="TextBox 6"/>
          <p:cNvSpPr txBox="1">
            <a:spLocks noChangeArrowheads="1"/>
          </p:cNvSpPr>
          <p:nvPr/>
        </p:nvSpPr>
        <p:spPr bwMode="auto">
          <a:xfrm>
            <a:off x="1619672" y="2492896"/>
            <a:ext cx="6552728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4000" b="1" dirty="0" smtClean="0">
                <a:latin typeface="黑体" pitchFamily="49" charset="-122"/>
                <a:ea typeface="黑体" pitchFamily="49" charset="-122"/>
              </a:rPr>
              <a:t>Thank you and comments are welcomed</a:t>
            </a:r>
          </a:p>
        </p:txBody>
      </p:sp>
    </p:spTree>
    <p:extLst>
      <p:ext uri="{BB962C8B-B14F-4D97-AF65-F5344CB8AC3E}">
        <p14:creationId xmlns:p14="http://schemas.microsoft.com/office/powerpoint/2010/main" val="186636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蝴蝶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蝴蝶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8666</TotalTime>
  <Words>457</Words>
  <Application>Microsoft Office PowerPoint</Application>
  <PresentationFormat>On-screen Show (4:3)</PresentationFormat>
  <Paragraphs>56</Paragraphs>
  <Slides>9</Slides>
  <Notes>8</Notes>
  <HiddenSlides>0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 Unicode MS</vt:lpstr>
      <vt:lpstr>黑体</vt:lpstr>
      <vt:lpstr>宋体</vt:lpstr>
      <vt:lpstr>华文楷体</vt:lpstr>
      <vt:lpstr>Arial</vt:lpstr>
      <vt:lpstr>Calibri</vt:lpstr>
      <vt:lpstr>Cambria Math</vt:lpstr>
      <vt:lpstr>Times New Roman</vt:lpstr>
      <vt:lpstr>蝴蝶飞</vt:lpstr>
      <vt:lpstr>1_蝴蝶飞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Haoji Hu</dc:creator>
  <cp:lastModifiedBy>Haoji Hu</cp:lastModifiedBy>
  <cp:revision>715</cp:revision>
  <dcterms:modified xsi:type="dcterms:W3CDTF">2017-12-06T22:41:25Z</dcterms:modified>
</cp:coreProperties>
</file>